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4" r:id="rId1"/>
  </p:sldMasterIdLst>
  <p:notesMasterIdLst>
    <p:notesMasterId r:id="rId21"/>
  </p:notesMasterIdLst>
  <p:sldIdLst>
    <p:sldId id="288" r:id="rId2"/>
    <p:sldId id="289" r:id="rId3"/>
    <p:sldId id="290" r:id="rId4"/>
    <p:sldId id="291" r:id="rId5"/>
    <p:sldId id="304" r:id="rId6"/>
    <p:sldId id="295" r:id="rId7"/>
    <p:sldId id="296" r:id="rId8"/>
    <p:sldId id="303" r:id="rId9"/>
    <p:sldId id="301" r:id="rId10"/>
    <p:sldId id="302" r:id="rId11"/>
    <p:sldId id="300" r:id="rId12"/>
    <p:sldId id="306" r:id="rId13"/>
    <p:sldId id="297" r:id="rId14"/>
    <p:sldId id="305" r:id="rId15"/>
    <p:sldId id="284" r:id="rId16"/>
    <p:sldId id="293" r:id="rId17"/>
    <p:sldId id="299" r:id="rId18"/>
    <p:sldId id="307" r:id="rId19"/>
    <p:sldId id="294" r:id="rId20"/>
  </p:sldIdLst>
  <p:sldSz cx="9144000" cy="5143500" type="screen16x9"/>
  <p:notesSz cx="6858000" cy="9144000"/>
  <p:embeddedFontLst>
    <p:embeddedFont>
      <p:font typeface="Calisto MT" panose="02040603050505030304" pitchFamily="18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Wingdings 2" panose="05020102010507070707" pitchFamily="18" charset="2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A3B"/>
    <a:srgbClr val="FCBD24"/>
    <a:srgbClr val="69E781"/>
    <a:srgbClr val="494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92" autoAdjust="0"/>
  </p:normalViewPr>
  <p:slideViewPr>
    <p:cSldViewPr snapToGrid="0">
      <p:cViewPr varScale="1">
        <p:scale>
          <a:sx n="88" d="100"/>
          <a:sy n="88" d="100"/>
        </p:scale>
        <p:origin x="6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4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modelresolution</a:t>
            </a:r>
            <a:r>
              <a:rPr lang="en-US" dirty="0">
                <a:effectLst/>
              </a:rPr>
              <a:t>EfficientNetB0224EfficientNetB1240EfficientNetB2260EfficientNetB3300EfficientNetB4380EfficientNetB5456EfficientNetB6528EfficientNetB7600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57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89dc37d3e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89dc37d3e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7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2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59657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455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56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2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37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9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0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4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3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9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9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6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AD347D-5ACD-4C99-B74B-A9C85AD731AF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24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udacity-pytorch-challengers/ideas-on-how-to-fine-tune-a-pre-trained-model-in-pytorch-184c47185a20" TargetMode="External"/><Relationship Id="rId3" Type="http://schemas.openxmlformats.org/officeDocument/2006/relationships/hyperlink" Target="https://www.tensorflow.org/guide/keras/custom_callback" TargetMode="External"/><Relationship Id="rId7" Type="http://schemas.openxmlformats.org/officeDocument/2006/relationships/hyperlink" Target="https://medium.com/@bechr7/learning-rate-scheduling-with-callbacks-in-tensorflow-e2ba83647013" TargetMode="External"/><Relationship Id="rId2" Type="http://schemas.openxmlformats.org/officeDocument/2006/relationships/hyperlink" Target="https://colab.research.google.com/notebooks/snippets/accessing_files.ipynb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imUmarFarooq/computer-vision-petals-to-the-metal-3465d66ad343" TargetMode="External"/><Relationship Id="rId5" Type="http://schemas.openxmlformats.org/officeDocument/2006/relationships/hyperlink" Target="https://www.kaggle.com/rborder/tpu-flower-classification?kernelSessionId=78320658" TargetMode="External"/><Relationship Id="rId4" Type="http://schemas.openxmlformats.org/officeDocument/2006/relationships/hyperlink" Target="https://www.tensorflow.org/tutorials/images/data_augment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i.googleblog.com/2019/05/efficientnet-improving-accuracy-and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40ED7E-4309-4CF9-9C8D-82E304E02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6AEE4-777C-4669-8D81-CAC879E35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6642" y="723897"/>
            <a:ext cx="3437267" cy="1974859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srgbClr val="000000">
                      <a:alpha val="9804"/>
                    </a:srgbClr>
                  </a:solidFill>
                </a:ln>
                <a:solidFill>
                  <a:srgbClr val="DADADA"/>
                </a:solidFill>
              </a:rPr>
              <a:t>Flower image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33617-58C1-4EE1-B78A-707F2DA33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4642" y="2698754"/>
            <a:ext cx="3419267" cy="1256501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rgbClr val="D29430"/>
                </a:solidFill>
              </a:rPr>
              <a:t>Yadan Tang</a:t>
            </a:r>
          </a:p>
          <a:p>
            <a:r>
              <a:rPr lang="en-US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rgbClr val="D29430"/>
                </a:solidFill>
              </a:rPr>
              <a:t>DSI-823 Capstone Project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8ACC6B-EC7C-4E3C-8D08-C0A3AA407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960" y="723897"/>
            <a:ext cx="3782084" cy="3586230"/>
          </a:xfrm>
          <a:prstGeom prst="rect">
            <a:avLst/>
          </a:prstGeom>
          <a:solidFill>
            <a:schemeClr val="bg1"/>
          </a:solidFill>
          <a:ln w="190500">
            <a:solidFill>
              <a:srgbClr val="F2F2F2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19988-F5C1-47FD-B791-D20581EC8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5" r="-3" b="6201"/>
          <a:stretch/>
        </p:blipFill>
        <p:spPr>
          <a:xfrm>
            <a:off x="1004034" y="833373"/>
            <a:ext cx="3262517" cy="33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5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EB9001-694D-4A92-9FBA-B9A4B2CC5B09}"/>
              </a:ext>
            </a:extLst>
          </p:cNvPr>
          <p:cNvSpPr/>
          <p:nvPr/>
        </p:nvSpPr>
        <p:spPr>
          <a:xfrm>
            <a:off x="587829" y="625929"/>
            <a:ext cx="3026228" cy="4011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C40AF-8AE8-4A0C-A76E-A69BAC17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560" y="350345"/>
            <a:ext cx="4755063" cy="994740"/>
          </a:xfrm>
        </p:spPr>
        <p:txBody>
          <a:bodyPr>
            <a:normAutofit/>
          </a:bodyPr>
          <a:lstStyle/>
          <a:p>
            <a:r>
              <a:rPr lang="en-US" dirty="0"/>
              <a:t>Pre-trained model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322B-4279-4995-8FA6-6B6339EE9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" t="1" r="6020" b="-7"/>
          <a:stretch/>
        </p:blipFill>
        <p:spPr>
          <a:xfrm>
            <a:off x="693332" y="639933"/>
            <a:ext cx="2590231" cy="18714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E6FF99-D3FB-48D0-9F44-8C143C673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10" r="69" b="-3"/>
          <a:stretch/>
        </p:blipFill>
        <p:spPr>
          <a:xfrm>
            <a:off x="693334" y="2657358"/>
            <a:ext cx="2890634" cy="188253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3E42A-165B-47C6-9AAB-3E4F05BAB5B6}"/>
              </a:ext>
            </a:extLst>
          </p:cNvPr>
          <p:cNvSpPr txBox="1"/>
          <p:nvPr/>
        </p:nvSpPr>
        <p:spPr>
          <a:xfrm>
            <a:off x="1174547" y="1489121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Trainable=False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F3E7B-2BF5-4633-A862-98CCBE4727B4}"/>
              </a:ext>
            </a:extLst>
          </p:cNvPr>
          <p:cNvSpPr txBox="1"/>
          <p:nvPr/>
        </p:nvSpPr>
        <p:spPr>
          <a:xfrm>
            <a:off x="1136080" y="3401165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Trainable=True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2766B-893F-415F-A195-C2A99FFDFD33}"/>
              </a:ext>
            </a:extLst>
          </p:cNvPr>
          <p:cNvSpPr/>
          <p:nvPr/>
        </p:nvSpPr>
        <p:spPr>
          <a:xfrm>
            <a:off x="4095272" y="1814947"/>
            <a:ext cx="4315781" cy="64736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A96E7-73D5-40A4-9602-97A54998EC70}"/>
              </a:ext>
            </a:extLst>
          </p:cNvPr>
          <p:cNvSpPr txBox="1"/>
          <p:nvPr/>
        </p:nvSpPr>
        <p:spPr>
          <a:xfrm>
            <a:off x="4095272" y="1814947"/>
            <a:ext cx="4315781" cy="6473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285750" lvl="0" indent="-285750" defTabSz="1333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defRPr b="1"/>
            </a:pPr>
            <a:endParaRPr lang="en-US" kern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2B37F5-A436-4E7B-933A-F1B611760089}"/>
              </a:ext>
            </a:extLst>
          </p:cNvPr>
          <p:cNvSpPr/>
          <p:nvPr/>
        </p:nvSpPr>
        <p:spPr>
          <a:xfrm>
            <a:off x="3662266" y="2187739"/>
            <a:ext cx="4315781" cy="64736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7074CA-8B0D-490A-B2F6-B3EC53424C59}"/>
              </a:ext>
            </a:extLst>
          </p:cNvPr>
          <p:cNvSpPr txBox="1"/>
          <p:nvPr/>
        </p:nvSpPr>
        <p:spPr>
          <a:xfrm>
            <a:off x="4155142" y="1489121"/>
            <a:ext cx="5067620" cy="1117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1333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defRPr b="1"/>
            </a:pPr>
            <a:r>
              <a:rPr lang="en-US" kern="1200" dirty="0"/>
              <a:t>Pros :</a:t>
            </a:r>
          </a:p>
          <a:p>
            <a:pPr marL="285750" indent="-285750" defTabSz="1333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defRPr b="1"/>
            </a:pPr>
            <a:r>
              <a:rPr lang="en-US" sz="1800" kern="1200" dirty="0"/>
              <a:t>More stable performance on </a:t>
            </a:r>
            <a:r>
              <a:rPr lang="en-US" sz="1800" kern="1200" dirty="0" err="1"/>
              <a:t>val</a:t>
            </a:r>
            <a:endParaRPr lang="en-US" sz="1800" kern="1200" dirty="0"/>
          </a:p>
          <a:p>
            <a:pPr marL="285750" indent="-285750" defTabSz="1333500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defRPr b="1"/>
            </a:pPr>
            <a:r>
              <a:rPr lang="en-US" dirty="0"/>
              <a:t>Control overfit</a:t>
            </a:r>
            <a:endParaRPr lang="en-US" sz="1800" kern="1200" dirty="0"/>
          </a:p>
        </p:txBody>
      </p:sp>
    </p:spTree>
    <p:extLst>
      <p:ext uri="{BB962C8B-B14F-4D97-AF65-F5344CB8AC3E}">
        <p14:creationId xmlns:p14="http://schemas.microsoft.com/office/powerpoint/2010/main" val="3429745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3283C2-C8E6-4EB1-8B70-534D11D5B138}"/>
              </a:ext>
            </a:extLst>
          </p:cNvPr>
          <p:cNvSpPr/>
          <p:nvPr/>
        </p:nvSpPr>
        <p:spPr>
          <a:xfrm>
            <a:off x="3825628" y="825390"/>
            <a:ext cx="5318371" cy="4299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13120AF-C069-4C16-9183-77753D9D406A}"/>
              </a:ext>
            </a:extLst>
          </p:cNvPr>
          <p:cNvSpPr/>
          <p:nvPr/>
        </p:nvSpPr>
        <p:spPr>
          <a:xfrm>
            <a:off x="952821" y="844427"/>
            <a:ext cx="2365358" cy="4299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04F167A-38AF-4937-A7C2-5410036C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80" y="4064986"/>
            <a:ext cx="1482044" cy="988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2C0C7-2E64-4B60-A0CB-005BDB3F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01"/>
            <a:ext cx="9160926" cy="950857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/>
              <a:t>Learning Rate(LR) Algorithms have minimal impact on </a:t>
            </a:r>
            <a:r>
              <a:rPr lang="en-US" sz="2400" dirty="0" err="1"/>
              <a:t>val</a:t>
            </a:r>
            <a:r>
              <a:rPr lang="en-US" sz="2400" dirty="0"/>
              <a:t>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B85F7-AF90-4414-A6D7-E1886D136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37" y="2759175"/>
            <a:ext cx="1412888" cy="95335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F66C086-5C77-48BC-BE1C-78978AB01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58" y="1495123"/>
            <a:ext cx="1412888" cy="941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E00F8E-33F4-4CBC-9FE2-B0E19BE69143}"/>
              </a:ext>
            </a:extLst>
          </p:cNvPr>
          <p:cNvSpPr txBox="1"/>
          <p:nvPr/>
        </p:nvSpPr>
        <p:spPr>
          <a:xfrm>
            <a:off x="1220121" y="1226829"/>
            <a:ext cx="1920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Time_based</a:t>
            </a:r>
            <a:r>
              <a:rPr lang="en-US" sz="1600" dirty="0"/>
              <a:t> decay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78122-AD94-4B50-AF94-4EF400FE7DCE}"/>
              </a:ext>
            </a:extLst>
          </p:cNvPr>
          <p:cNvSpPr txBox="1"/>
          <p:nvPr/>
        </p:nvSpPr>
        <p:spPr>
          <a:xfrm>
            <a:off x="1283386" y="2472638"/>
            <a:ext cx="2288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Step_wise</a:t>
            </a:r>
            <a:r>
              <a:rPr lang="en-US" sz="1600" dirty="0"/>
              <a:t> decay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4E274-D101-41FA-B30A-9CE1EBB94553}"/>
              </a:ext>
            </a:extLst>
          </p:cNvPr>
          <p:cNvSpPr txBox="1"/>
          <p:nvPr/>
        </p:nvSpPr>
        <p:spPr>
          <a:xfrm>
            <a:off x="1148896" y="3736818"/>
            <a:ext cx="2288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Self-defined LR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2F8D7-E96C-4D79-BDA3-65B29ABBF6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2" t="1624" r="1603" b="2597"/>
          <a:stretch/>
        </p:blipFill>
        <p:spPr>
          <a:xfrm>
            <a:off x="4061973" y="1457797"/>
            <a:ext cx="4693811" cy="3218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22D3A0-3C26-419B-8DEA-A778FB249853}"/>
              </a:ext>
            </a:extLst>
          </p:cNvPr>
          <p:cNvSpPr txBox="1"/>
          <p:nvPr/>
        </p:nvSpPr>
        <p:spPr>
          <a:xfrm>
            <a:off x="4946366" y="887564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Val Accuracy of 3 LRs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9022D-C31F-477A-A89E-05EF2C7BD777}"/>
              </a:ext>
            </a:extLst>
          </p:cNvPr>
          <p:cNvSpPr txBox="1"/>
          <p:nvPr/>
        </p:nvSpPr>
        <p:spPr>
          <a:xfrm>
            <a:off x="1649014" y="85530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LRs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1CB6888-3639-4C1F-B8DB-36BDCE365DCD}"/>
              </a:ext>
            </a:extLst>
          </p:cNvPr>
          <p:cNvSpPr/>
          <p:nvPr/>
        </p:nvSpPr>
        <p:spPr>
          <a:xfrm>
            <a:off x="3140823" y="2641915"/>
            <a:ext cx="904223" cy="51622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4DA54C-DD51-46F0-A519-27198E897F5F}"/>
              </a:ext>
            </a:extLst>
          </p:cNvPr>
          <p:cNvCxnSpPr/>
          <p:nvPr/>
        </p:nvCxnSpPr>
        <p:spPr>
          <a:xfrm>
            <a:off x="5463348" y="2351314"/>
            <a:ext cx="345781" cy="2204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320609-8F11-471A-B6F2-DEFBC222205B}"/>
              </a:ext>
            </a:extLst>
          </p:cNvPr>
          <p:cNvSpPr txBox="1"/>
          <p:nvPr/>
        </p:nvSpPr>
        <p:spPr>
          <a:xfrm>
            <a:off x="5766507" y="2503415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Self-defined LR</a:t>
            </a:r>
          </a:p>
        </p:txBody>
      </p:sp>
    </p:spTree>
    <p:extLst>
      <p:ext uri="{BB962C8B-B14F-4D97-AF65-F5344CB8AC3E}">
        <p14:creationId xmlns:p14="http://schemas.microsoft.com/office/powerpoint/2010/main" val="353913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2E01-2A9D-4CA1-8326-E052DB74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Time-based decay vs. Step-wise decay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49D32-D848-40D2-8C5A-D501BA85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similar </a:t>
            </a:r>
            <a:r>
              <a:rPr lang="en-US" dirty="0" err="1"/>
              <a:t>val</a:t>
            </a:r>
            <a:r>
              <a:rPr lang="en-US" dirty="0"/>
              <a:t> accuracy, step-wise decay outperform time-based decay in more effectively control of overfit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52680-CE89-41AD-807C-743AFEEA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20" y="2208281"/>
            <a:ext cx="3571875" cy="26479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7582E-078F-4AFA-85E4-5AD72ABB8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08281"/>
            <a:ext cx="3571875" cy="26479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1046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C14953-4184-4FEF-AD2A-5A5BC5AA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77" y="2420740"/>
            <a:ext cx="2951674" cy="218817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317D8-35B2-4E84-AD68-E0C867863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91" y="172891"/>
            <a:ext cx="4755063" cy="994740"/>
          </a:xfrm>
        </p:spPr>
        <p:txBody>
          <a:bodyPr>
            <a:normAutofit/>
          </a:bodyPr>
          <a:lstStyle/>
          <a:p>
            <a:r>
              <a:rPr lang="en-US" dirty="0"/>
              <a:t>Dropout Layers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42CD6-80CD-43E6-ADF2-C8127F3E2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" r="4759" b="-7"/>
          <a:stretch/>
        </p:blipFill>
        <p:spPr>
          <a:xfrm>
            <a:off x="165428" y="2420740"/>
            <a:ext cx="2951674" cy="2223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ED60C-6D6E-4395-AF09-43ACB102F31F}"/>
              </a:ext>
            </a:extLst>
          </p:cNvPr>
          <p:cNvSpPr txBox="1"/>
          <p:nvPr/>
        </p:nvSpPr>
        <p:spPr>
          <a:xfrm>
            <a:off x="773291" y="357571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drop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ADB4D-4951-4C5B-BABF-89E840A1F846}"/>
              </a:ext>
            </a:extLst>
          </p:cNvPr>
          <p:cNvSpPr txBox="1"/>
          <p:nvPr/>
        </p:nvSpPr>
        <p:spPr>
          <a:xfrm>
            <a:off x="3724965" y="350144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 drop(rate=0.5)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BD4D7-CBD7-445C-8345-B64DB74D9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26" y="2432432"/>
            <a:ext cx="2868642" cy="213802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D991EA-C83D-4064-A94E-3F6B8F17976D}"/>
              </a:ext>
            </a:extLst>
          </p:cNvPr>
          <p:cNvSpPr txBox="1"/>
          <p:nvPr/>
        </p:nvSpPr>
        <p:spPr>
          <a:xfrm flipH="1">
            <a:off x="291992" y="917306"/>
            <a:ext cx="8452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 layer helps to control overfit, also improved validation accuracy for 1-2%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dropout layers with (rate =0.5) does not improve </a:t>
            </a:r>
            <a:r>
              <a:rPr lang="en-US" dirty="0" err="1"/>
              <a:t>val</a:t>
            </a:r>
            <a:r>
              <a:rPr lang="en-US" dirty="0"/>
              <a:t> accuracy, but further control model overfit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37ADE-29D3-4D85-8C44-84B5D470512B}"/>
              </a:ext>
            </a:extLst>
          </p:cNvPr>
          <p:cNvSpPr txBox="1"/>
          <p:nvPr/>
        </p:nvSpPr>
        <p:spPr>
          <a:xfrm>
            <a:off x="6812666" y="350144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drop(rate=0.5)</a:t>
            </a:r>
          </a:p>
        </p:txBody>
      </p:sp>
    </p:spTree>
    <p:extLst>
      <p:ext uri="{BB962C8B-B14F-4D97-AF65-F5344CB8AC3E}">
        <p14:creationId xmlns:p14="http://schemas.microsoft.com/office/powerpoint/2010/main" val="390463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43E2-6ADE-421F-AE90-805BF948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39" y="457200"/>
            <a:ext cx="7843629" cy="727838"/>
          </a:xfrm>
        </p:spPr>
        <p:txBody>
          <a:bodyPr/>
          <a:lstStyle/>
          <a:p>
            <a:r>
              <a:rPr lang="en-US" dirty="0"/>
              <a:t>Image augmentation help control overfit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CF3502-49D5-494D-BB54-0502F2C5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88" y="2381656"/>
            <a:ext cx="2966036" cy="209278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BE7C49-35DC-420A-AE5A-6997A3A5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381" y="2381656"/>
            <a:ext cx="3379315" cy="20647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C1E5C4-C39E-49D9-AA1B-FAF2A1608D4F}"/>
              </a:ext>
            </a:extLst>
          </p:cNvPr>
          <p:cNvSpPr txBox="1"/>
          <p:nvPr/>
        </p:nvSpPr>
        <p:spPr>
          <a:xfrm>
            <a:off x="1922721" y="3327187"/>
            <a:ext cx="185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 image augment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FAD39-A6F0-4326-B96D-1CDD7E285B00}"/>
              </a:ext>
            </a:extLst>
          </p:cNvPr>
          <p:cNvSpPr txBox="1"/>
          <p:nvPr/>
        </p:nvSpPr>
        <p:spPr>
          <a:xfrm>
            <a:off x="4925897" y="3327187"/>
            <a:ext cx="2016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With image augment</a:t>
            </a:r>
          </a:p>
        </p:txBody>
      </p:sp>
    </p:spTree>
    <p:extLst>
      <p:ext uri="{BB962C8B-B14F-4D97-AF65-F5344CB8AC3E}">
        <p14:creationId xmlns:p14="http://schemas.microsoft.com/office/powerpoint/2010/main" val="1096586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3"/>
          <p:cNvSpPr txBox="1">
            <a:spLocks noGrp="1"/>
          </p:cNvSpPr>
          <p:nvPr>
            <p:ph type="title"/>
          </p:nvPr>
        </p:nvSpPr>
        <p:spPr>
          <a:xfrm>
            <a:off x="253195" y="265594"/>
            <a:ext cx="877644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of hyperparameters on model performance</a:t>
            </a:r>
            <a:endParaRPr dirty="0"/>
          </a:p>
        </p:txBody>
      </p:sp>
      <p:sp>
        <p:nvSpPr>
          <p:cNvPr id="1807" name="Google Shape;1807;p43"/>
          <p:cNvSpPr/>
          <p:nvPr/>
        </p:nvSpPr>
        <p:spPr>
          <a:xfrm>
            <a:off x="3560055" y="2226858"/>
            <a:ext cx="662300" cy="661725"/>
          </a:xfrm>
          <a:custGeom>
            <a:avLst/>
            <a:gdLst/>
            <a:ahLst/>
            <a:cxnLst/>
            <a:rect l="l" t="t" r="r" b="b"/>
            <a:pathLst>
              <a:path w="26492" h="26469" extrusionOk="0">
                <a:moveTo>
                  <a:pt x="19514" y="1"/>
                </a:moveTo>
                <a:cubicBezTo>
                  <a:pt x="10323" y="3799"/>
                  <a:pt x="3822" y="10526"/>
                  <a:pt x="0" y="19705"/>
                </a:cubicBezTo>
                <a:lnTo>
                  <a:pt x="16847" y="26468"/>
                </a:lnTo>
                <a:cubicBezTo>
                  <a:pt x="18681" y="22146"/>
                  <a:pt x="22158" y="18693"/>
                  <a:pt x="26492" y="16884"/>
                </a:cubicBezTo>
                <a:lnTo>
                  <a:pt x="19514" y="1"/>
                </a:ln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810" name="Google Shape;1810;p43"/>
          <p:cNvSpPr/>
          <p:nvPr/>
        </p:nvSpPr>
        <p:spPr>
          <a:xfrm>
            <a:off x="3713008" y="1304517"/>
            <a:ext cx="1343050" cy="1345900"/>
          </a:xfrm>
          <a:custGeom>
            <a:avLst/>
            <a:gdLst/>
            <a:ahLst/>
            <a:cxnLst/>
            <a:rect l="l" t="t" r="r" b="b"/>
            <a:pathLst>
              <a:path w="53722" h="53836" extrusionOk="0">
                <a:moveTo>
                  <a:pt x="26816" y="0"/>
                </a:moveTo>
                <a:cubicBezTo>
                  <a:pt x="17881" y="0"/>
                  <a:pt x="8942" y="1849"/>
                  <a:pt x="1" y="5544"/>
                </a:cubicBezTo>
                <a:lnTo>
                  <a:pt x="19944" y="53800"/>
                </a:lnTo>
                <a:cubicBezTo>
                  <a:pt x="22051" y="52931"/>
                  <a:pt x="24361" y="52455"/>
                  <a:pt x="26778" y="52455"/>
                </a:cubicBezTo>
                <a:cubicBezTo>
                  <a:pt x="29231" y="52455"/>
                  <a:pt x="31564" y="52943"/>
                  <a:pt x="33696" y="53836"/>
                </a:cubicBezTo>
                <a:lnTo>
                  <a:pt x="53722" y="5592"/>
                </a:lnTo>
                <a:cubicBezTo>
                  <a:pt x="44756" y="1863"/>
                  <a:pt x="35788" y="0"/>
                  <a:pt x="26816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6" name="Google Shape;1816;p43"/>
          <p:cNvSpPr/>
          <p:nvPr/>
        </p:nvSpPr>
        <p:spPr>
          <a:xfrm>
            <a:off x="3489638" y="2671826"/>
            <a:ext cx="496491" cy="765249"/>
          </a:xfrm>
          <a:custGeom>
            <a:avLst/>
            <a:gdLst/>
            <a:ahLst/>
            <a:cxnLst/>
            <a:rect l="l" t="t" r="r" b="b"/>
            <a:pathLst>
              <a:path w="24266" h="30314" extrusionOk="0">
                <a:moveTo>
                  <a:pt x="4216" y="0"/>
                </a:moveTo>
                <a:cubicBezTo>
                  <a:pt x="13" y="10097"/>
                  <a:pt x="1" y="20205"/>
                  <a:pt x="4180" y="30313"/>
                </a:cubicBezTo>
                <a:lnTo>
                  <a:pt x="24206" y="22050"/>
                </a:lnTo>
                <a:cubicBezTo>
                  <a:pt x="23349" y="19955"/>
                  <a:pt x="22873" y="17669"/>
                  <a:pt x="22873" y="15264"/>
                </a:cubicBezTo>
                <a:cubicBezTo>
                  <a:pt x="22873" y="12799"/>
                  <a:pt x="23373" y="10454"/>
                  <a:pt x="24266" y="8323"/>
                </a:cubicBezTo>
                <a:lnTo>
                  <a:pt x="4216" y="0"/>
                </a:ln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819" name="Google Shape;1819;p43"/>
          <p:cNvSpPr/>
          <p:nvPr/>
        </p:nvSpPr>
        <p:spPr>
          <a:xfrm>
            <a:off x="3927007" y="3437075"/>
            <a:ext cx="857872" cy="586550"/>
          </a:xfrm>
          <a:custGeom>
            <a:avLst/>
            <a:gdLst/>
            <a:ahLst/>
            <a:cxnLst/>
            <a:rect l="l" t="t" r="r" b="b"/>
            <a:pathLst>
              <a:path w="36696" h="31400" extrusionOk="0">
                <a:moveTo>
                  <a:pt x="25289" y="0"/>
                </a:moveTo>
                <a:cubicBezTo>
                  <a:pt x="23134" y="905"/>
                  <a:pt x="20777" y="1405"/>
                  <a:pt x="18300" y="1405"/>
                </a:cubicBezTo>
                <a:cubicBezTo>
                  <a:pt x="15871" y="1405"/>
                  <a:pt x="13549" y="917"/>
                  <a:pt x="11442" y="48"/>
                </a:cubicBezTo>
                <a:lnTo>
                  <a:pt x="0" y="27587"/>
                </a:lnTo>
                <a:cubicBezTo>
                  <a:pt x="6128" y="30129"/>
                  <a:pt x="12260" y="31400"/>
                  <a:pt x="18391" y="31400"/>
                </a:cubicBezTo>
                <a:cubicBezTo>
                  <a:pt x="24493" y="31400"/>
                  <a:pt x="30596" y="30141"/>
                  <a:pt x="36695" y="27623"/>
                </a:cubicBezTo>
                <a:lnTo>
                  <a:pt x="25289" y="0"/>
                </a:ln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3464846" y="3213753"/>
            <a:ext cx="729424" cy="765249"/>
          </a:xfrm>
          <a:custGeom>
            <a:avLst/>
            <a:gdLst/>
            <a:ahLst/>
            <a:cxnLst/>
            <a:rect l="l" t="t" r="r" b="b"/>
            <a:pathLst>
              <a:path w="33363" h="33363" extrusionOk="0">
                <a:moveTo>
                  <a:pt x="23611" y="1"/>
                </a:moveTo>
                <a:lnTo>
                  <a:pt x="1" y="9752"/>
                </a:lnTo>
                <a:cubicBezTo>
                  <a:pt x="4597" y="20872"/>
                  <a:pt x="12455" y="28742"/>
                  <a:pt x="23563" y="33362"/>
                </a:cubicBezTo>
                <a:lnTo>
                  <a:pt x="33362" y="9764"/>
                </a:lnTo>
                <a:cubicBezTo>
                  <a:pt x="28957" y="7942"/>
                  <a:pt x="25433" y="4406"/>
                  <a:pt x="23611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5" name="Google Shape;1825;p43"/>
          <p:cNvSpPr/>
          <p:nvPr/>
        </p:nvSpPr>
        <p:spPr>
          <a:xfrm>
            <a:off x="4736416" y="2469675"/>
            <a:ext cx="857873" cy="1109975"/>
          </a:xfrm>
          <a:custGeom>
            <a:avLst/>
            <a:gdLst/>
            <a:ahLst/>
            <a:cxnLst/>
            <a:rect l="l" t="t" r="r" b="b"/>
            <a:pathLst>
              <a:path w="43233" h="44399" extrusionOk="0">
                <a:moveTo>
                  <a:pt x="37112" y="0"/>
                </a:moveTo>
                <a:lnTo>
                  <a:pt x="0" y="15336"/>
                </a:lnTo>
                <a:cubicBezTo>
                  <a:pt x="905" y="17479"/>
                  <a:pt x="1405" y="19824"/>
                  <a:pt x="1405" y="22301"/>
                </a:cubicBezTo>
                <a:cubicBezTo>
                  <a:pt x="1405" y="24682"/>
                  <a:pt x="941" y="26956"/>
                  <a:pt x="96" y="29040"/>
                </a:cubicBezTo>
                <a:lnTo>
                  <a:pt x="37077" y="44399"/>
                </a:lnTo>
                <a:cubicBezTo>
                  <a:pt x="43220" y="29599"/>
                  <a:pt x="43232" y="14800"/>
                  <a:pt x="37112" y="0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43"/>
          <p:cNvSpPr/>
          <p:nvPr/>
        </p:nvSpPr>
        <p:spPr>
          <a:xfrm>
            <a:off x="4500079" y="1414137"/>
            <a:ext cx="1417863" cy="1492401"/>
          </a:xfrm>
          <a:custGeom>
            <a:avLst/>
            <a:gdLst/>
            <a:ahLst/>
            <a:cxnLst/>
            <a:rect l="l" t="t" r="r" b="b"/>
            <a:pathLst>
              <a:path w="52139" h="52103" extrusionOk="0">
                <a:moveTo>
                  <a:pt x="17372" y="1"/>
                </a:moveTo>
                <a:lnTo>
                  <a:pt x="1" y="42447"/>
                </a:lnTo>
                <a:cubicBezTo>
                  <a:pt x="4358" y="44268"/>
                  <a:pt x="7847" y="47745"/>
                  <a:pt x="9680" y="52103"/>
                </a:cubicBezTo>
                <a:lnTo>
                  <a:pt x="52138" y="34553"/>
                </a:lnTo>
                <a:cubicBezTo>
                  <a:pt x="45411" y="18265"/>
                  <a:pt x="33648" y="6764"/>
                  <a:pt x="17372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60%</a:t>
            </a:r>
            <a:endParaRPr b="1" dirty="0"/>
          </a:p>
        </p:txBody>
      </p:sp>
      <p:grpSp>
        <p:nvGrpSpPr>
          <p:cNvPr id="1830" name="Google Shape;1830;p43"/>
          <p:cNvGrpSpPr/>
          <p:nvPr/>
        </p:nvGrpSpPr>
        <p:grpSpPr>
          <a:xfrm>
            <a:off x="6320952" y="1540525"/>
            <a:ext cx="2908216" cy="898908"/>
            <a:chOff x="6394300" y="1235925"/>
            <a:chExt cx="2908216" cy="898908"/>
          </a:xfrm>
        </p:grpSpPr>
        <p:sp>
          <p:nvSpPr>
            <p:cNvPr id="1831" name="Google Shape;1831;p43"/>
            <p:cNvSpPr txBox="1"/>
            <p:nvPr/>
          </p:nvSpPr>
          <p:spPr>
            <a:xfrm>
              <a:off x="6549400" y="1502841"/>
              <a:ext cx="2753116" cy="631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Significant improvement as compared to CNN baseline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2" name="Google Shape;1832;p43"/>
            <p:cNvSpPr txBox="1"/>
            <p:nvPr/>
          </p:nvSpPr>
          <p:spPr>
            <a:xfrm>
              <a:off x="6625590" y="1235925"/>
              <a:ext cx="2347265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EC3A3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CNN vs Pretrained model</a:t>
              </a:r>
              <a:endParaRPr sz="1700" dirty="0">
                <a:solidFill>
                  <a:srgbClr val="EC3A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6394300" y="1385425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838" name="Google Shape;1838;p43"/>
          <p:cNvGrpSpPr/>
          <p:nvPr/>
        </p:nvGrpSpPr>
        <p:grpSpPr>
          <a:xfrm>
            <a:off x="6320952" y="3124792"/>
            <a:ext cx="2634783" cy="973807"/>
            <a:chOff x="6394300" y="2820192"/>
            <a:chExt cx="2634783" cy="973807"/>
          </a:xfrm>
        </p:grpSpPr>
        <p:sp>
          <p:nvSpPr>
            <p:cNvPr id="1839" name="Google Shape;1839;p43"/>
            <p:cNvSpPr txBox="1"/>
            <p:nvPr/>
          </p:nvSpPr>
          <p:spPr>
            <a:xfrm>
              <a:off x="6625591" y="2820192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949E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Dropout layer/rate</a:t>
              </a:r>
              <a:endParaRPr sz="1700" dirty="0">
                <a:solidFill>
                  <a:srgbClr val="4949E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40" name="Google Shape;1840;p43"/>
            <p:cNvSpPr txBox="1"/>
            <p:nvPr/>
          </p:nvSpPr>
          <p:spPr>
            <a:xfrm>
              <a:off x="6569360" y="3162008"/>
              <a:ext cx="2459723" cy="631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Dropout layer c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ontrol overfit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Optimum layer = 2 and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drop_rate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= 0.5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6394300" y="2957442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3"/>
          <p:cNvGrpSpPr/>
          <p:nvPr/>
        </p:nvGrpSpPr>
        <p:grpSpPr>
          <a:xfrm>
            <a:off x="762814" y="2139499"/>
            <a:ext cx="2779311" cy="943079"/>
            <a:chOff x="534327" y="1235925"/>
            <a:chExt cx="2779311" cy="630967"/>
          </a:xfrm>
        </p:grpSpPr>
        <p:sp>
          <p:nvSpPr>
            <p:cNvPr id="1843" name="Google Shape;1843;p43"/>
            <p:cNvSpPr txBox="1"/>
            <p:nvPr/>
          </p:nvSpPr>
          <p:spPr>
            <a:xfrm>
              <a:off x="710278" y="1235925"/>
              <a:ext cx="1795500" cy="3130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Image augmentation</a:t>
              </a:r>
              <a:br>
                <a:rPr lang="en" sz="1600" dirty="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</a:br>
              <a:r>
                <a:rPr lang="en" sz="1600" dirty="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(rotation, flip)</a:t>
              </a:r>
              <a:endParaRPr sz="1600" dirty="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44" name="Google Shape;1844;p43"/>
            <p:cNvSpPr txBox="1"/>
            <p:nvPr/>
          </p:nvSpPr>
          <p:spPr>
            <a:xfrm>
              <a:off x="534327" y="1637883"/>
              <a:ext cx="2779311" cy="229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inimal increase in val accuracy</a:t>
              </a: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Controls overfit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5" name="Google Shape;1845;p43"/>
            <p:cNvSpPr/>
            <p:nvPr/>
          </p:nvSpPr>
          <p:spPr>
            <a:xfrm flipH="1">
              <a:off x="2587375" y="1385425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850" name="Google Shape;1850;p43"/>
          <p:cNvGrpSpPr/>
          <p:nvPr/>
        </p:nvGrpSpPr>
        <p:grpSpPr>
          <a:xfrm>
            <a:off x="509941" y="3723767"/>
            <a:ext cx="3582706" cy="763461"/>
            <a:chOff x="281454" y="2820192"/>
            <a:chExt cx="3582706" cy="763461"/>
          </a:xfrm>
        </p:grpSpPr>
        <p:sp>
          <p:nvSpPr>
            <p:cNvPr id="1851" name="Google Shape;1851;p43"/>
            <p:cNvSpPr txBox="1"/>
            <p:nvPr/>
          </p:nvSpPr>
          <p:spPr>
            <a:xfrm>
              <a:off x="723021" y="2820192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CBD2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Learning rate(LR)</a:t>
              </a:r>
              <a:endParaRPr sz="1700" dirty="0">
                <a:solidFill>
                  <a:srgbClr val="FCBD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52" name="Google Shape;1852;p43"/>
            <p:cNvSpPr txBox="1"/>
            <p:nvPr/>
          </p:nvSpPr>
          <p:spPr>
            <a:xfrm>
              <a:off x="281454" y="3270153"/>
              <a:ext cx="3582706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Time-based, step-based has better </a:t>
              </a:r>
              <a:r>
                <a:rPr lang="en-US" sz="1100" dirty="0" err="1">
                  <a:latin typeface="Roboto"/>
                  <a:ea typeface="Roboto"/>
                  <a:cs typeface="Roboto"/>
                  <a:sym typeface="Roboto"/>
                </a:rPr>
                <a:t>val</a:t>
              </a: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 accuracy than self-defined LR at lower epochs</a:t>
              </a:r>
              <a:endParaRPr lang="en" sz="11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Step-wise has the best control in overfit</a:t>
              </a:r>
            </a:p>
          </p:txBody>
        </p:sp>
        <p:sp>
          <p:nvSpPr>
            <p:cNvPr id="1853" name="Google Shape;1853;p43"/>
            <p:cNvSpPr/>
            <p:nvPr/>
          </p:nvSpPr>
          <p:spPr>
            <a:xfrm flipH="1">
              <a:off x="2587375" y="2957442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3" name="Google Shape;1813;p43"/>
          <p:cNvSpPr/>
          <p:nvPr/>
        </p:nvSpPr>
        <p:spPr>
          <a:xfrm>
            <a:off x="4489793" y="3182261"/>
            <a:ext cx="1005213" cy="930047"/>
          </a:xfrm>
          <a:custGeom>
            <a:avLst/>
            <a:gdLst/>
            <a:ahLst/>
            <a:cxnLst/>
            <a:rect l="l" t="t" r="r" b="b"/>
            <a:pathLst>
              <a:path w="41803" h="41851" extrusionOk="0">
                <a:moveTo>
                  <a:pt x="9680" y="1"/>
                </a:moveTo>
                <a:cubicBezTo>
                  <a:pt x="7894" y="4418"/>
                  <a:pt x="4393" y="7966"/>
                  <a:pt x="0" y="9823"/>
                </a:cubicBezTo>
                <a:lnTo>
                  <a:pt x="13240" y="41851"/>
                </a:lnTo>
                <a:cubicBezTo>
                  <a:pt x="26694" y="36291"/>
                  <a:pt x="36219" y="26790"/>
                  <a:pt x="41803" y="13336"/>
                </a:cubicBezTo>
                <a:lnTo>
                  <a:pt x="9680" y="1"/>
                </a:ln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74590E-446F-409B-8D11-2644B658E552}"/>
              </a:ext>
            </a:extLst>
          </p:cNvPr>
          <p:cNvSpPr/>
          <p:nvPr/>
        </p:nvSpPr>
        <p:spPr>
          <a:xfrm>
            <a:off x="4296318" y="16161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7DA54FD-33E3-4275-AD73-D2689406A503}"/>
              </a:ext>
            </a:extLst>
          </p:cNvPr>
          <p:cNvSpPr/>
          <p:nvPr/>
        </p:nvSpPr>
        <p:spPr>
          <a:xfrm rot="10800000">
            <a:off x="4382090" y="2073291"/>
            <a:ext cx="160569" cy="1713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D0DFF5-D93F-4F18-A4E9-0DBE197E82F8}"/>
              </a:ext>
            </a:extLst>
          </p:cNvPr>
          <p:cNvSpPr/>
          <p:nvPr/>
        </p:nvSpPr>
        <p:spPr>
          <a:xfrm>
            <a:off x="3371042" y="2607333"/>
            <a:ext cx="813156" cy="34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&lt;1%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39F7F2-4B79-43A3-BB9B-C69F54AB4649}"/>
              </a:ext>
            </a:extLst>
          </p:cNvPr>
          <p:cNvSpPr/>
          <p:nvPr/>
        </p:nvSpPr>
        <p:spPr>
          <a:xfrm>
            <a:off x="3585583" y="3462576"/>
            <a:ext cx="729424" cy="34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&lt;1%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0AF1E2-54E5-4E81-8418-A75F9C2448BE}"/>
              </a:ext>
            </a:extLst>
          </p:cNvPr>
          <p:cNvSpPr/>
          <p:nvPr/>
        </p:nvSpPr>
        <p:spPr>
          <a:xfrm>
            <a:off x="4641419" y="3208863"/>
            <a:ext cx="891917" cy="359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~1-2%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2888-CCEF-4B8A-A25B-D394B3AA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05208-B4B2-4E8E-B3D0-DBE829D9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1" y="1644502"/>
            <a:ext cx="7988157" cy="27568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5E985-A8DA-40C7-AF94-ADB9AAB9E39A}"/>
              </a:ext>
            </a:extLst>
          </p:cNvPr>
          <p:cNvSpPr/>
          <p:nvPr/>
        </p:nvSpPr>
        <p:spPr>
          <a:xfrm>
            <a:off x="1931543" y="2023754"/>
            <a:ext cx="567165" cy="2229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8D2142-19D0-470D-8FDE-C126836A784C}"/>
              </a:ext>
            </a:extLst>
          </p:cNvPr>
          <p:cNvSpPr/>
          <p:nvPr/>
        </p:nvSpPr>
        <p:spPr>
          <a:xfrm>
            <a:off x="7492106" y="2023754"/>
            <a:ext cx="478333" cy="2229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24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C05F8-456D-4B5C-81A6-3DD2F4E90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9" t="11570" r="5469" b="10328"/>
          <a:stretch/>
        </p:blipFill>
        <p:spPr>
          <a:xfrm>
            <a:off x="1505382" y="56192"/>
            <a:ext cx="5610033" cy="510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1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B24E1-BB1D-43EC-B0EB-FEC2A5FF8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58" b="2974"/>
          <a:stretch/>
        </p:blipFill>
        <p:spPr>
          <a:xfrm>
            <a:off x="1508760" y="461963"/>
            <a:ext cx="6701083" cy="43205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2510" y="361950"/>
            <a:ext cx="8430372" cy="44196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6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4D94-8C37-4802-B650-8FFDDBD6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89" y="304800"/>
            <a:ext cx="7765322" cy="727838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E9387-BAD4-4C2C-8C21-BF1C24C46BA5}"/>
              </a:ext>
            </a:extLst>
          </p:cNvPr>
          <p:cNvSpPr txBox="1"/>
          <p:nvPr/>
        </p:nvSpPr>
        <p:spPr>
          <a:xfrm>
            <a:off x="1180314" y="1490973"/>
            <a:ext cx="6994916" cy="2161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Credits to the following resources which inspired and educated me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Special Thanks to </a:t>
            </a:r>
            <a:r>
              <a:rPr lang="en-US" sz="11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Caroline S.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</a:t>
            </a:r>
            <a:r>
              <a:rPr lang="en-US" sz="11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Adi. B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 consulting and tips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GCS connection with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instructions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callbacks documentation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Documentation link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image processing documentation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Documentation link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Modeling using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image recognition pretrained model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Robert Border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Umar Farooq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Learning rate scheduler and callback functions [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Bachr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 Chi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Udacity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PyTordh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Chllengers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sz="11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8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fferent types of flowers&#10;&#10;Description automatically generated with low confidence">
            <a:extLst>
              <a:ext uri="{FF2B5EF4-FFF2-40B4-BE49-F238E27FC236}">
                <a16:creationId xmlns:a16="http://schemas.microsoft.com/office/drawing/2014/main" id="{C02760BB-1BF4-48EF-995F-D28A883E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10" y="166915"/>
            <a:ext cx="5016594" cy="4921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F4CB4-F57A-43A8-9205-E52895A31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54" y="627744"/>
            <a:ext cx="3536346" cy="727838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Do you know the names of the flowers?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43325E-82A1-4857-8D94-EA2E7437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51" y="1439038"/>
            <a:ext cx="3696020" cy="3896757"/>
          </a:xfrm>
        </p:spPr>
        <p:txBody>
          <a:bodyPr anchor="ctr">
            <a:normAutofit/>
          </a:bodyPr>
          <a:lstStyle/>
          <a:p>
            <a:pPr marL="27675" indent="0">
              <a:buNone/>
            </a:pPr>
            <a:r>
              <a:rPr lang="en-US" sz="1600" dirty="0"/>
              <a:t>On earth, there are:</a:t>
            </a:r>
          </a:p>
          <a:p>
            <a:pPr lvl="1"/>
            <a:r>
              <a:rPr lang="en-US" sz="1600" dirty="0"/>
              <a:t>5,000 species mammals</a:t>
            </a:r>
          </a:p>
          <a:p>
            <a:pPr lvl="1"/>
            <a:r>
              <a:rPr lang="en-US" sz="1600" dirty="0"/>
              <a:t>10,000 species of birds </a:t>
            </a:r>
          </a:p>
          <a:p>
            <a:pPr lvl="1"/>
            <a:r>
              <a:rPr lang="en-US" sz="1600" dirty="0"/>
              <a:t>30,000 species of fish</a:t>
            </a:r>
          </a:p>
          <a:p>
            <a:pPr lvl="1"/>
            <a:r>
              <a:rPr lang="en-US" sz="1600" b="1" dirty="0"/>
              <a:t>Astonishingly, over 400,000 types of flowers!</a:t>
            </a:r>
          </a:p>
          <a:p>
            <a:pPr marL="27675" indent="0">
              <a:buNone/>
            </a:pPr>
            <a:r>
              <a:rPr lang="en-US" sz="1600" dirty="0">
                <a:effectLst/>
              </a:rPr>
              <a:t>Many times, I found myself enjoying and recognizing the flower, but cannot name it!</a:t>
            </a:r>
          </a:p>
          <a:p>
            <a:pPr marL="27675" indent="0">
              <a:buNone/>
            </a:pPr>
            <a:endParaRPr lang="en-US" sz="16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3F3B7-F1A8-42D3-BF51-8A3A721CA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297" y="1851139"/>
            <a:ext cx="1575960" cy="1575960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48434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2987-4291-47CE-88B6-8BA736B7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57" y="470384"/>
            <a:ext cx="8077485" cy="4202732"/>
          </a:xfrm>
        </p:spPr>
        <p:txBody>
          <a:bodyPr anchor="t"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</a:rPr>
              <a:t>There are many commercial Apps for flower/plants identification by submitting an image.</a:t>
            </a: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r>
              <a:rPr lang="en-US" sz="2800" dirty="0">
                <a:solidFill>
                  <a:schemeClr val="tx1"/>
                </a:solidFill>
                <a:effectLst/>
              </a:rPr>
              <a:t>My goal: to build a flower image classification model </a:t>
            </a: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br>
              <a:rPr lang="en-US" sz="2800" dirty="0">
                <a:solidFill>
                  <a:schemeClr val="tx1"/>
                </a:solidFill>
                <a:effectLst/>
              </a:rPr>
            </a:br>
            <a:endParaRPr lang="en-US" sz="27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BB337-9FA2-428F-8F70-02F3C520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97" y="1634510"/>
            <a:ext cx="1355115" cy="1627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335A40-BE23-4E18-85A5-ED8551627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753" y="1702546"/>
            <a:ext cx="1357884" cy="1491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43136-E24C-4141-A742-C07EF0246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285" y="1703625"/>
            <a:ext cx="1357884" cy="1488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D17E1-7AB7-4358-BD1F-1EF9B65F1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819" y="1740583"/>
            <a:ext cx="1357884" cy="13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9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BC09-AE95-4E66-A64A-FD497C28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0"/>
            <a:ext cx="7765321" cy="994741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D01B-E284-4D99-9BD2-9E0D25B6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00" y="750152"/>
            <a:ext cx="7765322" cy="4221417"/>
          </a:xfrm>
        </p:spPr>
        <p:txBody>
          <a:bodyPr>
            <a:normAutofit fontScale="92500" lnSpcReduction="10000"/>
          </a:bodyPr>
          <a:lstStyle/>
          <a:p>
            <a:r>
              <a:rPr lang="en-US" sz="1200" b="1" dirty="0">
                <a:solidFill>
                  <a:schemeClr val="tx1">
                    <a:lumMod val="85000"/>
                  </a:schemeClr>
                </a:solidFill>
              </a:rPr>
              <a:t>Data Source</a:t>
            </a:r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: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Kaggle </a:t>
            </a:r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metal_to_petal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 multiclassification on TPU challenge(Class: 104 different types of flowers)</a:t>
            </a:r>
          </a:p>
          <a:p>
            <a:pPr lvl="1"/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Tfrecord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 Data:</a:t>
            </a:r>
          </a:p>
          <a:p>
            <a:pPr lvl="2"/>
            <a:r>
              <a:rPr lang="en-US" sz="900" dirty="0">
                <a:solidFill>
                  <a:schemeClr val="tx1">
                    <a:lumMod val="85000"/>
                  </a:schemeClr>
                </a:solidFill>
              </a:rPr>
              <a:t>Train:   12753 images with labels</a:t>
            </a:r>
          </a:p>
          <a:p>
            <a:pPr lvl="2"/>
            <a:r>
              <a:rPr lang="en-US" sz="900" dirty="0">
                <a:solidFill>
                  <a:schemeClr val="tx1">
                    <a:lumMod val="85000"/>
                  </a:schemeClr>
                </a:solidFill>
              </a:rPr>
              <a:t>Val:  3172 images with labels</a:t>
            </a:r>
          </a:p>
          <a:p>
            <a:pPr lvl="2"/>
            <a:r>
              <a:rPr lang="en-US" sz="900" dirty="0">
                <a:solidFill>
                  <a:schemeClr val="tx1">
                    <a:lumMod val="85000"/>
                  </a:schemeClr>
                </a:solidFill>
              </a:rPr>
              <a:t>Test:  7382 images unlabeled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Image size: 331 x 331</a:t>
            </a:r>
          </a:p>
          <a:p>
            <a:r>
              <a:rPr lang="en-US" sz="1200" b="1" dirty="0">
                <a:solidFill>
                  <a:schemeClr val="tx1">
                    <a:lumMod val="85000"/>
                  </a:schemeClr>
                </a:solidFill>
              </a:rPr>
              <a:t>EDA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Load </a:t>
            </a:r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Tfrecord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 dataset from GCS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Unpack images and labels/IDs and return as tuple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Image normalization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Image augmentation – Random change saturation and contrast, Random flip</a:t>
            </a:r>
          </a:p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CNN baseline model</a:t>
            </a:r>
          </a:p>
          <a:p>
            <a:pPr lvl="1"/>
            <a:r>
              <a:rPr lang="en-US" sz="1000" dirty="0" err="1">
                <a:solidFill>
                  <a:schemeClr val="tx1">
                    <a:lumMod val="85000"/>
                  </a:schemeClr>
                </a:solidFill>
              </a:rPr>
              <a:t>Xception</a:t>
            </a:r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 pretrained model and hyper parameter fine-tune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Model prediction and evaluation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Display images with predicted and actual classes</a:t>
            </a:r>
          </a:p>
          <a:p>
            <a:pPr lvl="1"/>
            <a:r>
              <a:rPr lang="en-US" sz="1000" dirty="0">
                <a:solidFill>
                  <a:schemeClr val="tx1">
                    <a:lumMod val="85000"/>
                  </a:schemeClr>
                </a:solidFill>
              </a:rPr>
              <a:t>Plot confusion matrix</a:t>
            </a:r>
          </a:p>
          <a:p>
            <a:r>
              <a:rPr lang="en-US" sz="1200" dirty="0" err="1">
                <a:solidFill>
                  <a:schemeClr val="tx1">
                    <a:lumMod val="85000"/>
                  </a:schemeClr>
                </a:solidFill>
              </a:rPr>
              <a:t>Streamlit</a:t>
            </a:r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 demo</a:t>
            </a:r>
          </a:p>
          <a:p>
            <a:pPr lvl="1"/>
            <a:endParaRPr lang="en-US" sz="1000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  <a:p>
            <a:pPr lvl="1"/>
            <a:endParaRPr lang="en-US" sz="1000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  <a:p>
            <a:pPr lvl="1"/>
            <a:endParaRPr lang="en-US" sz="1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2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92B8-37FA-44E9-9187-83464D249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2605590" cy="72783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2400" b="1" dirty="0"/>
              <a:t>Image augmentation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AFDEB5-69AF-4B81-BF2E-3B133E41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506" y="1422281"/>
            <a:ext cx="2309062" cy="3044064"/>
          </a:xfrm>
        </p:spPr>
        <p:txBody>
          <a:bodyPr anchor="t">
            <a:normAutofit/>
          </a:bodyPr>
          <a:lstStyle/>
          <a:p>
            <a:r>
              <a:rPr 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Random alter saturation</a:t>
            </a:r>
          </a:p>
          <a:p>
            <a:r>
              <a:rPr lang="en-US" sz="1200" dirty="0"/>
              <a:t>Random flip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3414712" y="0"/>
            <a:ext cx="5729288" cy="5143500"/>
          </a:xfrm>
          <a:prstGeom prst="rect">
            <a:avLst/>
          </a:prstGeom>
        </p:spPr>
      </p:pic>
      <p:pic>
        <p:nvPicPr>
          <p:cNvPr id="5" name="Content Placeholder 4" descr="A collage of flowers&#10;&#10;Description automatically generated with low confidence">
            <a:extLst>
              <a:ext uri="{FF2B5EF4-FFF2-40B4-BE49-F238E27FC236}">
                <a16:creationId xmlns:a16="http://schemas.microsoft.com/office/drawing/2014/main" id="{A0FEE41E-37E4-49CE-8B51-CE055BF9A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1" b="49514"/>
          <a:stretch/>
        </p:blipFill>
        <p:spPr>
          <a:xfrm>
            <a:off x="2917568" y="1049718"/>
            <a:ext cx="6152690" cy="304406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5587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0D54-2960-4718-81FC-4488BABB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34" y="772246"/>
            <a:ext cx="2549632" cy="72783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457200">
              <a:lnSpc>
                <a:spcPct val="90000"/>
              </a:lnSpc>
            </a:pPr>
            <a:r>
              <a:rPr lang="en-US" sz="2400" b="1" dirty="0"/>
              <a:t>Additional Image Augmentation</a:t>
            </a:r>
            <a:br>
              <a:rPr lang="en-US" sz="2400" b="1" dirty="0"/>
            </a:br>
            <a:r>
              <a:rPr lang="en-US" sz="2400" b="1" dirty="0"/>
              <a:t>(via </a:t>
            </a:r>
            <a:r>
              <a:rPr lang="en-US" sz="2400" b="1" dirty="0" err="1"/>
              <a:t>keras.layers</a:t>
            </a:r>
            <a:r>
              <a:rPr lang="en-US" sz="24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05AAB-EE0E-4468-AE86-D74298EA4444}"/>
              </a:ext>
            </a:extLst>
          </p:cNvPr>
          <p:cNvSpPr txBox="1"/>
          <p:nvPr/>
        </p:nvSpPr>
        <p:spPr>
          <a:xfrm>
            <a:off x="631558" y="1829534"/>
            <a:ext cx="2309062" cy="3044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Random rotation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3414712" y="0"/>
            <a:ext cx="5729288" cy="51435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18F4ED-3CE4-41BC-A6BC-ECAA07642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867" y="0"/>
            <a:ext cx="5573133" cy="5143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3436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3ABE6E-1E3C-4FA2-A486-70460F31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83" y="2571750"/>
            <a:ext cx="3597561" cy="2398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9E2D9-3259-4C90-A094-78DC8FC6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71" y="457200"/>
            <a:ext cx="4330771" cy="99474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Xception</a:t>
            </a:r>
            <a:r>
              <a:rPr lang="en-US" dirty="0"/>
              <a:t> pretrained model</a:t>
            </a:r>
            <a:br>
              <a:rPr lang="en-US" dirty="0"/>
            </a:br>
            <a:r>
              <a:rPr lang="en-US" dirty="0"/>
              <a:t>vs. CNN baseline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49A36D-BAAF-43D6-96F4-7C7428115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32" y="1572048"/>
            <a:ext cx="3914002" cy="2771352"/>
          </a:xfrm>
        </p:spPr>
        <p:txBody>
          <a:bodyPr>
            <a:normAutofit/>
          </a:bodyPr>
          <a:lstStyle/>
          <a:p>
            <a:r>
              <a:rPr lang="en-US" sz="2000" dirty="0" err="1"/>
              <a:t>Xception</a:t>
            </a:r>
            <a:r>
              <a:rPr lang="en-US" sz="2000" dirty="0"/>
              <a:t> model:</a:t>
            </a:r>
          </a:p>
          <a:p>
            <a:pPr lvl="1"/>
            <a:r>
              <a:rPr lang="en-US" sz="1800" dirty="0"/>
              <a:t>85% validation accuracy, ~60% higher than baseline CNN model (23%)</a:t>
            </a:r>
          </a:p>
          <a:p>
            <a:pPr lvl="1"/>
            <a:r>
              <a:rPr lang="en-US" sz="1800" dirty="0"/>
              <a:t>Better control on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A5825-5BBC-46DD-9C6A-CDB5E9A8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83" y="293119"/>
            <a:ext cx="3597561" cy="2398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0A1C3-FE2C-4DC0-92EA-7D0DF4CA46D9}"/>
              </a:ext>
            </a:extLst>
          </p:cNvPr>
          <p:cNvSpPr txBox="1"/>
          <p:nvPr/>
        </p:nvSpPr>
        <p:spPr>
          <a:xfrm>
            <a:off x="5780326" y="892253"/>
            <a:ext cx="208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Baseline CNN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20BF0-7A06-47C4-B5A4-809011D30753}"/>
              </a:ext>
            </a:extLst>
          </p:cNvPr>
          <p:cNvSpPr txBox="1"/>
          <p:nvPr/>
        </p:nvSpPr>
        <p:spPr>
          <a:xfrm>
            <a:off x="5822827" y="3324772"/>
            <a:ext cx="266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Xception</a:t>
            </a:r>
            <a:r>
              <a:rPr lang="en-US" sz="1400" dirty="0">
                <a:solidFill>
                  <a:srgbClr val="FF0000"/>
                </a:solidFill>
              </a:rPr>
              <a:t> pretrained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D2EDF-518D-426B-997A-65BD85F31167}"/>
              </a:ext>
            </a:extLst>
          </p:cNvPr>
          <p:cNvSpPr txBox="1"/>
          <p:nvPr/>
        </p:nvSpPr>
        <p:spPr>
          <a:xfrm>
            <a:off x="5780326" y="1185542"/>
            <a:ext cx="1376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Val accuracy: 23%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01AE2-BFA1-4812-B318-5B3786A7E666}"/>
              </a:ext>
            </a:extLst>
          </p:cNvPr>
          <p:cNvSpPr txBox="1"/>
          <p:nvPr/>
        </p:nvSpPr>
        <p:spPr>
          <a:xfrm>
            <a:off x="5833186" y="3692309"/>
            <a:ext cx="1376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Val accuracy: 85%</a:t>
            </a:r>
          </a:p>
        </p:txBody>
      </p:sp>
    </p:spTree>
    <p:extLst>
      <p:ext uri="{BB962C8B-B14F-4D97-AF65-F5344CB8AC3E}">
        <p14:creationId xmlns:p14="http://schemas.microsoft.com/office/powerpoint/2010/main" val="268275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26871B-4DCE-4470-B2A8-9D5A7C9EB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319" y="602981"/>
            <a:ext cx="5526409" cy="43589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0B47ADC-963A-4D0B-8C08-3CF6BC6A0F04}"/>
              </a:ext>
            </a:extLst>
          </p:cNvPr>
          <p:cNvSpPr/>
          <p:nvPr/>
        </p:nvSpPr>
        <p:spPr>
          <a:xfrm>
            <a:off x="2671639" y="2464407"/>
            <a:ext cx="803081" cy="4214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E2C8D6-E038-447B-A5EE-0977C98F0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783" y="-124857"/>
            <a:ext cx="9652883" cy="7278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Xception</a:t>
            </a:r>
            <a:r>
              <a:rPr lang="en-US" dirty="0"/>
              <a:t> pretrained model is chosen for image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52594-D833-4B93-8824-475C3A677175}"/>
              </a:ext>
            </a:extLst>
          </p:cNvPr>
          <p:cNvSpPr txBox="1"/>
          <p:nvPr/>
        </p:nvSpPr>
        <p:spPr>
          <a:xfrm>
            <a:off x="6116491" y="4184811"/>
            <a:ext cx="1657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hlinkClick r:id="rId4"/>
              </a:rPr>
              <a:t>Image sources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87387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FD3-D345-4EDF-BEC7-7862FC21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19" y="36537"/>
            <a:ext cx="7765321" cy="994741"/>
          </a:xfrm>
        </p:spPr>
        <p:txBody>
          <a:bodyPr/>
          <a:lstStyle/>
          <a:p>
            <a:r>
              <a:rPr lang="en-US" dirty="0" err="1"/>
              <a:t>Xception</a:t>
            </a:r>
            <a:r>
              <a:rPr lang="en-US" dirty="0"/>
              <a:t> Model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4EFD6-3C58-4F98-86F8-310F6E62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86" y="800100"/>
            <a:ext cx="5008957" cy="42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06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3306</TotalTime>
  <Words>589</Words>
  <Application>Microsoft Office PowerPoint</Application>
  <PresentationFormat>On-screen Show (16:9)</PresentationFormat>
  <Paragraphs>100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Calisto MT</vt:lpstr>
      <vt:lpstr>Wingdings 2</vt:lpstr>
      <vt:lpstr>Roboto</vt:lpstr>
      <vt:lpstr>Fira Sans Extra Condensed Medium</vt:lpstr>
      <vt:lpstr>Arial</vt:lpstr>
      <vt:lpstr>Slate</vt:lpstr>
      <vt:lpstr>Flower image recognition</vt:lpstr>
      <vt:lpstr>Do you know the names of the flowers?</vt:lpstr>
      <vt:lpstr>There are many commercial Apps for flower/plants identification by submitting an image.       My goal: to build a flower image classification model     </vt:lpstr>
      <vt:lpstr>Outline</vt:lpstr>
      <vt:lpstr>Image augmentation</vt:lpstr>
      <vt:lpstr>Additional Image Augmentation (via keras.layers)</vt:lpstr>
      <vt:lpstr>Xception pretrained model vs. CNN baseline model</vt:lpstr>
      <vt:lpstr>Xception pretrained model is chosen for image classification</vt:lpstr>
      <vt:lpstr>Xception Model structure</vt:lpstr>
      <vt:lpstr>Pre-trained model weights</vt:lpstr>
      <vt:lpstr>Learning Rate(LR) Algorithms have minimal impact on val accuracy</vt:lpstr>
      <vt:lpstr>Time-based decay vs. Step-wise decay</vt:lpstr>
      <vt:lpstr>Dropout Layers</vt:lpstr>
      <vt:lpstr>Image augmentation help control overfit</vt:lpstr>
      <vt:lpstr>Impact of hyperparameters on model performance</vt:lpstr>
      <vt:lpstr>Model performance summary</vt:lpstr>
      <vt:lpstr>PowerPoint Presentation</vt:lpstr>
      <vt:lpstr>PowerPoint Presentation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 image recognition</dc:title>
  <dc:creator>eriya tang</dc:creator>
  <cp:lastModifiedBy>tang eriya</cp:lastModifiedBy>
  <cp:revision>8</cp:revision>
  <dcterms:modified xsi:type="dcterms:W3CDTF">2021-11-15T20:59:46Z</dcterms:modified>
</cp:coreProperties>
</file>